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5950-C589-4158-9C82-C582BB23C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4CDF1-EAEC-4E2D-9B81-791121DEE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0151-A228-45FF-862E-1F62005E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E3885-150C-421C-9FCF-B8522A0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CF69-266D-4BBB-8F41-338F62CF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B76E-4FBC-41B2-BC7C-95B99D7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D8D4F-560C-4A2B-A860-4C8DBC5FF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BC5E9-55EA-41B8-80E3-2AC5841C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3D679-18E8-4B68-8CD5-2E99E272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BF04-ADA7-4D0E-AFB2-03D1321D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93B14-8B4F-4907-A772-DE43388A7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6FCEC-EC05-4511-90E9-0D6A128B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EBED-B2A6-49AB-BD39-D907D5F0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5E7A-64CC-423D-8365-75F6DD7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F3807-7EAA-4CF7-8C2B-49F644A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562-6B85-408A-98C2-5DC7B60C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D084-162C-4218-8334-E50BA92F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EBD4-57FD-4D95-9213-132CD014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8D8F-3ECA-4577-8F43-1A001F9E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153F-D54C-466A-B711-6D0C2793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E32D-C397-4D36-8AA7-1CFF1D47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536D-AD4E-4284-9E09-1987EA7D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5936-E89B-4F7E-A9D3-3C23856B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D4828-4186-42F8-9495-9A4BD6C2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A325-D1F6-4456-BC94-38E96D6E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D8A9-5F9D-4D0F-B67F-2B4C9A40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320D-9C0C-4C06-AC0C-2F61DC00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5E79-01E8-4C10-A388-77912E54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7B3B-815A-4492-94F0-CB0D2DDB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22432-2C0C-458D-969B-9CD0BE7F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8FC4-BC93-4AAA-9D89-0C512140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407-D21C-43D5-B5F0-2C652B58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79BC-94DE-4AF0-8F6A-EDDBADA7C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3A03-46A9-49D8-BA40-DEE0749F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F5B87-D17A-4B0E-AE84-961BF761A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66963-8D06-4295-9B7B-3B9A8FBA6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43E70-BA9F-4CEE-901B-D39F8B4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1C6AC-223E-4491-82F4-209E186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A3D76-DF6E-4DBD-AAB8-17CAB38F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12F6-86CA-4445-B359-760E84A4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2AD3-5294-43F6-A1DF-81D08988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B5575-D12E-45C2-83CE-A4ECA9AC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362B-FB6D-4BE0-ACDF-B49EFC04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AE23-07E7-4237-A45B-B2C2BA2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13883-6559-45EC-8FB4-ECD4D368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6B1F-8267-4DF1-AA86-C8F96567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7996-FDEB-4D4B-B9DF-04648FFE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4033-9053-497A-A5FE-495EEFBD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A6CD-4AE8-4C10-990D-69A96A5C8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BEACA-938C-4045-8A52-F7A4DA11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5670C-88A2-40E6-A886-45F9E570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6150-2339-489D-A941-DE93D576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4A43-5FC8-44F3-9E27-0EA0038F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0B3F3-90F2-4529-82E2-0E367A48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3EF12-79CD-4059-AF3B-8234C8E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E21FC-91F1-4F4B-8623-62FA540A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9D01D-D8C2-46E2-B5A3-D3FC904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2A69-3948-4CDE-BA7E-D5923E0A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26B7A-9F93-4400-9529-BB432D47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A8D2-62FE-4D27-8F7A-956BE4CC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DCF8-5BC3-443C-97F0-BBB32ACC2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AA47-08A5-45EC-AF20-D82BB76E2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A3E7-D51E-4C34-BC85-95AC2634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596C-7072-405C-A1AC-C95F87C1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533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positioning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6B7AD-9E4E-4FE2-B805-818BE47D2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5" y="4478338"/>
            <a:ext cx="9144000" cy="18843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Peter Galante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Biodiversity Informatics Scientist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Center for Biodiversity and Conservation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American Museum of Natural History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355240-4886-40BC-B174-FF894094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2368694"/>
            <a:ext cx="7278072" cy="16557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69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08010126-1160-4354-9A04-F181A90D8529}"/>
              </a:ext>
            </a:extLst>
          </p:cNvPr>
          <p:cNvSpPr/>
          <p:nvPr/>
        </p:nvSpPr>
        <p:spPr>
          <a:xfrm>
            <a:off x="1753393" y="1575047"/>
            <a:ext cx="8685212" cy="55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Converting time to distance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GPS unit computes its own location using data received from satellite</a:t>
            </a:r>
          </a:p>
          <a:p>
            <a:pPr marL="1587600" lvl="3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Receiver </a:t>
            </a:r>
            <a:r>
              <a:rPr lang="en-US" sz="2200" i="1" spc="-1" dirty="0">
                <a:solidFill>
                  <a:srgbClr val="000000"/>
                </a:solidFill>
                <a:latin typeface="Times new roman"/>
              </a:rPr>
              <a:t>must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have a reliable clock</a:t>
            </a:r>
          </a:p>
          <a:p>
            <a:pPr marL="1587600" lvl="3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Satellite sends </a:t>
            </a:r>
            <a:r>
              <a:rPr lang="en-US" sz="2200" i="1" spc="-1" dirty="0">
                <a:solidFill>
                  <a:srgbClr val="000000"/>
                </a:solidFill>
                <a:latin typeface="Times new roman"/>
              </a:rPr>
              <a:t>its own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precise location, and an atomically calibrated timestamp</a:t>
            </a:r>
          </a:p>
          <a:p>
            <a:pPr marL="1587600" lvl="3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Receiver then calculates its distance from that satellite</a:t>
            </a:r>
          </a:p>
          <a:p>
            <a:pPr marL="2044800" lvl="4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Time received -  time sent = time difference</a:t>
            </a:r>
          </a:p>
          <a:p>
            <a:pPr marL="2044800" lvl="4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Time difference x 299,782,458 meters/second = distance</a:t>
            </a:r>
          </a:p>
          <a:p>
            <a:pPr marL="1587600" lvl="3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Do this for multiple satellites = accurate 3D location</a:t>
            </a:r>
          </a:p>
          <a:p>
            <a:pPr marL="2044800" lvl="4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Minimum, 4 satellites</a:t>
            </a:r>
            <a:endParaRPr lang="en-US" sz="2400" dirty="0"/>
          </a:p>
          <a:p>
            <a:pPr marL="2044800" lvl="4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299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5E43F2BB-747A-4BDF-872D-C2733A185C65}"/>
              </a:ext>
            </a:extLst>
          </p:cNvPr>
          <p:cNvSpPr/>
          <p:nvPr/>
        </p:nvSpPr>
        <p:spPr>
          <a:xfrm>
            <a:off x="963651" y="1287462"/>
            <a:ext cx="8229600" cy="1327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DejaVu Sans"/>
              </a:rPr>
              <a:t>Can be used to directly generate vector data</a:t>
            </a:r>
            <a:endParaRPr lang="en-US" sz="2200" spc="-1" dirty="0"/>
          </a:p>
          <a:p>
            <a:pPr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DejaVu Sans"/>
              </a:rPr>
              <a:t>	- Point data (long,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  <a:ea typeface="DejaVu Sans"/>
              </a:rPr>
              <a:t>lat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lang="en-US" sz="2200" spc="-1" dirty="0"/>
          </a:p>
          <a:p>
            <a:pPr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  <a:ea typeface="DejaVu Sans"/>
              </a:rPr>
              <a:t>	- Tracks can be used to create lines (roads/rivers) and polygons 			(buildings, fields, forests)</a:t>
            </a:r>
            <a:endParaRPr lang="en-US" sz="2200" spc="-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6C33E70-BD45-4A81-A475-D9E24AE7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10" y="2479289"/>
            <a:ext cx="397033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54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GNSS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" name="CustomShape 2">
            <a:extLst>
              <a:ext uri="{FF2B5EF4-FFF2-40B4-BE49-F238E27FC236}">
                <a16:creationId xmlns:a16="http://schemas.microsoft.com/office/drawing/2014/main" id="{965AC7C1-5D78-4A06-B23C-53A11A55961F}"/>
              </a:ext>
            </a:extLst>
          </p:cNvPr>
          <p:cNvSpPr/>
          <p:nvPr/>
        </p:nvSpPr>
        <p:spPr>
          <a:xfrm>
            <a:off x="1777206" y="1505505"/>
            <a:ext cx="8685212" cy="5027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Global Navigation Satellite System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Global Positioning System (GPS)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Most commercial GPS units 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Russian Global Navigation Satellite System (GLONASS)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Can be added to commercial units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Galileo Positioning System (EU)</a:t>
            </a:r>
            <a:endParaRPr lang="en-US" sz="2200" spc="-1" dirty="0"/>
          </a:p>
        </p:txBody>
      </p:sp>
    </p:spTree>
    <p:extLst>
      <p:ext uri="{BB962C8B-B14F-4D97-AF65-F5344CB8AC3E}">
        <p14:creationId xmlns:p14="http://schemas.microsoft.com/office/powerpoint/2010/main" val="1727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8" name="CustomShape 2">
            <a:extLst>
              <a:ext uri="{FF2B5EF4-FFF2-40B4-BE49-F238E27FC236}">
                <a16:creationId xmlns:a16="http://schemas.microsoft.com/office/drawing/2014/main" id="{1BCD4D4D-1F31-4EFE-8620-B79E54D8D859}"/>
              </a:ext>
            </a:extLst>
          </p:cNvPr>
          <p:cNvSpPr/>
          <p:nvPr/>
        </p:nvSpPr>
        <p:spPr>
          <a:xfrm>
            <a:off x="2680487" y="1184429"/>
            <a:ext cx="8685212" cy="55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1960’s US Navy: 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Satellite positioning of nuclear submarines using Doppler Effect radio shifts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1970’s Department of Defense: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NAVSTAR (Navigation System with Timing and Ranging)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24 Satellite constellation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1990’s – late 2010’s US Air Force: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30 satellites for public use (many retired, dormant)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Provides Standard Positioning Service (SPS)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Precise Positioning Service (PPS) is reserved for military use</a:t>
            </a:r>
          </a:p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2019 US Space Force: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Maintain and control operations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24 operational satellites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/>
          </a:p>
        </p:txBody>
      </p:sp>
    </p:spTree>
    <p:extLst>
      <p:ext uri="{BB962C8B-B14F-4D97-AF65-F5344CB8AC3E}">
        <p14:creationId xmlns:p14="http://schemas.microsoft.com/office/powerpoint/2010/main" val="97158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7" name="CustomShape 2">
            <a:extLst>
              <a:ext uri="{FF2B5EF4-FFF2-40B4-BE49-F238E27FC236}">
                <a16:creationId xmlns:a16="http://schemas.microsoft.com/office/drawing/2014/main" id="{BA0DDBE6-E55F-4349-8C10-814F7DBA9B0C}"/>
              </a:ext>
            </a:extLst>
          </p:cNvPr>
          <p:cNvSpPr/>
          <p:nvPr/>
        </p:nvSpPr>
        <p:spPr>
          <a:xfrm>
            <a:off x="1774963" y="1115675"/>
            <a:ext cx="8685212" cy="55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1960’s US Navy: 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Satellite positioning of nuclear submarines using Doppler Effect radio shifts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/>
          </a:p>
        </p:txBody>
      </p:sp>
      <p:pic>
        <p:nvPicPr>
          <p:cNvPr id="9" name="Picture 2" descr="A submarine in the water&#10;&#10;Description automatically generated with medium confidence">
            <a:extLst>
              <a:ext uri="{FF2B5EF4-FFF2-40B4-BE49-F238E27FC236}">
                <a16:creationId xmlns:a16="http://schemas.microsoft.com/office/drawing/2014/main" id="{8D61A88E-5836-4B51-9107-F85FDC7E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5" y="3390454"/>
            <a:ext cx="40671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7" descr="Wi-Fi with solid fill">
            <a:extLst>
              <a:ext uri="{FF2B5EF4-FFF2-40B4-BE49-F238E27FC236}">
                <a16:creationId xmlns:a16="http://schemas.microsoft.com/office/drawing/2014/main" id="{F5DCDAC4-4215-449E-B81A-98F20FBE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05531">
            <a:off x="5410855" y="1036986"/>
            <a:ext cx="2532063" cy="477520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EACF3AE-E500-4A58-BB78-DFA26035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9" y="2496191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75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9FEEDA5C-3850-4CC1-87A8-0E6BA55DFDE5}"/>
              </a:ext>
            </a:extLst>
          </p:cNvPr>
          <p:cNvSpPr/>
          <p:nvPr/>
        </p:nvSpPr>
        <p:spPr>
          <a:xfrm>
            <a:off x="1854864" y="1115677"/>
            <a:ext cx="8685212" cy="55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1970’s Department of Defense: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NAVSTAR (Navigation System with Timing and Ranging)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24 Satellite constellation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Completed in 1994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At least 5 Satellites in view from most point on earth at any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giventime</a:t>
            </a: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458640" lvl="1">
              <a:buClr>
                <a:srgbClr val="000000"/>
              </a:buClr>
              <a:buSzPct val="45000"/>
              <a:defRPr/>
            </a:pPr>
            <a:endParaRPr lang="en-US" sz="2200" spc="-1" dirty="0"/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5293D81C-0151-4CD9-AF99-0010C0C7066F}"/>
              </a:ext>
            </a:extLst>
          </p:cNvPr>
          <p:cNvGrpSpPr>
            <a:grpSpLocks/>
          </p:cNvGrpSpPr>
          <p:nvPr/>
        </p:nvGrpSpPr>
        <p:grpSpPr bwMode="auto">
          <a:xfrm>
            <a:off x="6685626" y="3274677"/>
            <a:ext cx="3048000" cy="3417888"/>
            <a:chOff x="609600" y="2514600"/>
            <a:chExt cx="3048000" cy="3418903"/>
          </a:xfrm>
        </p:grpSpPr>
        <p:pic>
          <p:nvPicPr>
            <p:cNvPr id="8" name="Picture 6" descr="A satellite in space&#10;&#10;Description automatically generated with low confidence">
              <a:extLst>
                <a:ext uri="{FF2B5EF4-FFF2-40B4-BE49-F238E27FC236}">
                  <a16:creationId xmlns:a16="http://schemas.microsoft.com/office/drawing/2014/main" id="{98E69322-B73D-4F05-9DCC-D8F69E039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514600"/>
              <a:ext cx="3048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3D78273C-E7F2-4B0E-8600-5DCF87697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5564171"/>
              <a:ext cx="17876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/>
                <a:t>Block II satellite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2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19C023-0ACC-4F8C-A9FE-60D73346B8D4}"/>
              </a:ext>
            </a:extLst>
          </p:cNvPr>
          <p:cNvSpPr txBox="1"/>
          <p:nvPr/>
        </p:nvSpPr>
        <p:spPr>
          <a:xfrm>
            <a:off x="1187389" y="1308100"/>
            <a:ext cx="8610600" cy="1784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1990’s – late 2010’s US Air Force: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30 satellites for public use (many retired, dormant)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Updated to Block III Satellites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Provides Standard Positioning Service (SPS)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Precise Positioning Service (PPS) is reserved for military use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EF26A9E-B2FB-444D-AE95-ED7B77C0689C}"/>
              </a:ext>
            </a:extLst>
          </p:cNvPr>
          <p:cNvGrpSpPr>
            <a:grpSpLocks/>
          </p:cNvGrpSpPr>
          <p:nvPr/>
        </p:nvGrpSpPr>
        <p:grpSpPr bwMode="auto">
          <a:xfrm>
            <a:off x="3985335" y="3429000"/>
            <a:ext cx="3314700" cy="2349500"/>
            <a:chOff x="2438400" y="3505200"/>
            <a:chExt cx="3314175" cy="2349008"/>
          </a:xfrm>
        </p:grpSpPr>
        <p:pic>
          <p:nvPicPr>
            <p:cNvPr id="8" name="Picture 3" descr="A satellite in space&#10;&#10;Description automatically generated with low confidence">
              <a:extLst>
                <a:ext uri="{FF2B5EF4-FFF2-40B4-BE49-F238E27FC236}">
                  <a16:creationId xmlns:a16="http://schemas.microsoft.com/office/drawing/2014/main" id="{F7B05629-F78E-46E0-AE6F-0E56A5D8D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05200"/>
              <a:ext cx="3314175" cy="197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41AB531-1299-4F08-83E4-0D76AB977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592" y="5484876"/>
              <a:ext cx="18517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Block III satellite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39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610419-BED0-4475-A79F-99C7B2FD60ED}"/>
              </a:ext>
            </a:extLst>
          </p:cNvPr>
          <p:cNvSpPr txBox="1"/>
          <p:nvPr/>
        </p:nvSpPr>
        <p:spPr>
          <a:xfrm>
            <a:off x="1297619" y="1567648"/>
            <a:ext cx="8763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2019 US Space Force: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Maintain and control operations</a:t>
            </a:r>
          </a:p>
          <a:p>
            <a:pPr marL="1130400" lvl="2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24 operational satellites</a:t>
            </a:r>
          </a:p>
        </p:txBody>
      </p:sp>
      <p:pic>
        <p:nvPicPr>
          <p:cNvPr id="7" name="Picture 6" descr="Chart, logo&#10;&#10;Description automatically generated">
            <a:extLst>
              <a:ext uri="{FF2B5EF4-FFF2-40B4-BE49-F238E27FC236}">
                <a16:creationId xmlns:a16="http://schemas.microsoft.com/office/drawing/2014/main" id="{C75400DB-DFB1-479F-A229-E479BC50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19" y="3085298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8A823F80-0A43-40B6-BBAB-495DEA55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807" y="1507323"/>
            <a:ext cx="2554287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49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CustomShape 2">
            <a:extLst>
              <a:ext uri="{FF2B5EF4-FFF2-40B4-BE49-F238E27FC236}">
                <a16:creationId xmlns:a16="http://schemas.microsoft.com/office/drawing/2014/main" id="{125B02E2-E61F-4FE0-922B-6F6BB00CBC8B}"/>
              </a:ext>
            </a:extLst>
          </p:cNvPr>
          <p:cNvSpPr/>
          <p:nvPr/>
        </p:nvSpPr>
        <p:spPr>
          <a:xfrm>
            <a:off x="1393224" y="1115677"/>
            <a:ext cx="8685212" cy="556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Future: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New civilian signals for improved applications (aviation, safety)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Private industries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Regulations?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Space junk accumulation</a:t>
            </a:r>
          </a:p>
          <a:p>
            <a:pPr marL="673200" lvl="1" indent="-214560">
              <a:buClr>
                <a:srgbClr val="000000"/>
              </a:buClr>
              <a:buSzPct val="45000"/>
              <a:buFont typeface="Symbol"/>
              <a:buChar char=""/>
              <a:defRPr/>
            </a:pPr>
            <a:endParaRPr lang="en-US" sz="2200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" name="Picture 8" descr="A picture containing sky, outdoor, person, sport&#10;&#10;Description automatically generated">
            <a:extLst>
              <a:ext uri="{FF2B5EF4-FFF2-40B4-BE49-F238E27FC236}">
                <a16:creationId xmlns:a16="http://schemas.microsoft.com/office/drawing/2014/main" id="{CCAA2A95-DDAE-499C-BE8B-57B32449E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75" y="4678937"/>
            <a:ext cx="3190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80F42954-9EE9-4CF4-8263-497697E49717}"/>
              </a:ext>
            </a:extLst>
          </p:cNvPr>
          <p:cNvGrpSpPr>
            <a:grpSpLocks/>
          </p:cNvGrpSpPr>
          <p:nvPr/>
        </p:nvGrpSpPr>
        <p:grpSpPr bwMode="auto">
          <a:xfrm>
            <a:off x="1556736" y="2671427"/>
            <a:ext cx="3003550" cy="1981200"/>
            <a:chOff x="457200" y="1905000"/>
            <a:chExt cx="3003550" cy="19812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92AE4B2-DF07-4F06-B6CA-6B9989E03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209800"/>
              <a:ext cx="300355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D8E92-6F6D-4A72-832D-2D529A61A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1905000"/>
              <a:ext cx="13773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Rough start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EF1CCEB-DF20-4B09-A3B0-5D576FEE11F5}"/>
              </a:ext>
            </a:extLst>
          </p:cNvPr>
          <p:cNvGrpSpPr>
            <a:grpSpLocks/>
          </p:cNvGrpSpPr>
          <p:nvPr/>
        </p:nvGrpSpPr>
        <p:grpSpPr bwMode="auto">
          <a:xfrm>
            <a:off x="6871686" y="2263775"/>
            <a:ext cx="2895600" cy="2330450"/>
            <a:chOff x="4876800" y="1752600"/>
            <a:chExt cx="2895600" cy="2329991"/>
          </a:xfrm>
        </p:grpSpPr>
        <p:pic>
          <p:nvPicPr>
            <p:cNvPr id="13" name="Picture 6" descr="A picture containing sky, outdoor, smoke, clouds&#10;&#10;Description automatically generated">
              <a:extLst>
                <a:ext uri="{FF2B5EF4-FFF2-40B4-BE49-F238E27FC236}">
                  <a16:creationId xmlns:a16="http://schemas.microsoft.com/office/drawing/2014/main" id="{666C5411-E927-4B4B-A8BD-3FEF22F0C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152191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1BDF377B-99C0-4B41-85D4-454A77FF1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8900" y="1752600"/>
              <a:ext cx="10567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Success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46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889B1-1FFD-4E50-843F-31E1C5B82099}"/>
              </a:ext>
            </a:extLst>
          </p:cNvPr>
          <p:cNvGrpSpPr/>
          <p:nvPr/>
        </p:nvGrpSpPr>
        <p:grpSpPr>
          <a:xfrm>
            <a:off x="219075" y="220434"/>
            <a:ext cx="11801475" cy="6432631"/>
            <a:chOff x="219075" y="220434"/>
            <a:chExt cx="11801475" cy="64326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A97D65-3CC2-439A-B397-82430EC3523C}"/>
                </a:ext>
              </a:extLst>
            </p:cNvPr>
            <p:cNvSpPr/>
            <p:nvPr/>
          </p:nvSpPr>
          <p:spPr>
            <a:xfrm>
              <a:off x="219075" y="220434"/>
              <a:ext cx="11801475" cy="885825"/>
            </a:xfrm>
            <a:prstGeom prst="rect">
              <a:avLst/>
            </a:prstGeom>
            <a:solidFill>
              <a:srgbClr val="9000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GPS</a:t>
              </a: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F9D3FA2-8C76-4F38-B12F-A00E48C2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" y="6057609"/>
              <a:ext cx="2617388" cy="59545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Picture 10">
            <a:extLst>
              <a:ext uri="{FF2B5EF4-FFF2-40B4-BE49-F238E27FC236}">
                <a16:creationId xmlns:a16="http://schemas.microsoft.com/office/drawing/2014/main" id="{541B7465-3ED6-4C7B-8671-11E01077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15" y="1898342"/>
            <a:ext cx="4191000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6FEB06F-C7DB-42FB-B5A6-0E68BE5F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340" y="1623705"/>
            <a:ext cx="90011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203B2A2-D1E1-4436-B313-2C65F407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27" y="1898342"/>
            <a:ext cx="25654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C9D4516-A138-498D-8598-32AC2B75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77" y="1441142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A19D4C21-E7BD-40EE-B74B-4D31ED09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77" y="1271280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1CF4242-F501-4F3A-AC30-11DFE0FD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02" y="3557280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5EB10B11-025D-4E21-A5C5-916D8FA3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977" y="2460317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04EACFE-D972-41B3-9C53-FAA3953C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77" y="3727142"/>
            <a:ext cx="9001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F6C1BEB7-2816-4E91-9288-43B1FAAB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65" y="2538105"/>
            <a:ext cx="90011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stomShape 2">
            <a:extLst>
              <a:ext uri="{FF2B5EF4-FFF2-40B4-BE49-F238E27FC236}">
                <a16:creationId xmlns:a16="http://schemas.microsoft.com/office/drawing/2014/main" id="{2AAAB198-E77A-4171-B6DE-191CE45C510F}"/>
              </a:ext>
            </a:extLst>
          </p:cNvPr>
          <p:cNvSpPr/>
          <p:nvPr/>
        </p:nvSpPr>
        <p:spPr>
          <a:xfrm>
            <a:off x="4853127" y="5859155"/>
            <a:ext cx="2627313" cy="342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defRPr/>
            </a:pPr>
            <a:r>
              <a:rPr lang="en-US" spc="-1" dirty="0">
                <a:solidFill>
                  <a:srgbClr val="000000"/>
                </a:solidFill>
                <a:latin typeface="Times new roman"/>
                <a:ea typeface="DejaVu Sans"/>
              </a:rPr>
              <a:t>More satellites = less error</a:t>
            </a: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348243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391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Times New Roman</vt:lpstr>
      <vt:lpstr>Office Theme</vt:lpstr>
      <vt:lpstr>Global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Galante</dc:creator>
  <cp:lastModifiedBy>Peter Galante</cp:lastModifiedBy>
  <cp:revision>3</cp:revision>
  <dcterms:created xsi:type="dcterms:W3CDTF">2021-05-21T14:30:47Z</dcterms:created>
  <dcterms:modified xsi:type="dcterms:W3CDTF">2021-05-21T21:16:31Z</dcterms:modified>
</cp:coreProperties>
</file>